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6"/>
  </p:notesMasterIdLst>
  <p:sldIdLst>
    <p:sldId id="256" r:id="rId3"/>
    <p:sldId id="257" r:id="rId4"/>
    <p:sldId id="258" r:id="rId5"/>
    <p:sldId id="294" r:id="rId6"/>
    <p:sldId id="292" r:id="rId7"/>
    <p:sldId id="259" r:id="rId8"/>
    <p:sldId id="277" r:id="rId9"/>
    <p:sldId id="293" r:id="rId10"/>
    <p:sldId id="296" r:id="rId11"/>
    <p:sldId id="297" r:id="rId12"/>
    <p:sldId id="276" r:id="rId13"/>
    <p:sldId id="260" r:id="rId14"/>
    <p:sldId id="307" r:id="rId15"/>
    <p:sldId id="295" r:id="rId16"/>
    <p:sldId id="278" r:id="rId17"/>
    <p:sldId id="279" r:id="rId18"/>
    <p:sldId id="274" r:id="rId19"/>
    <p:sldId id="261" r:id="rId20"/>
    <p:sldId id="275" r:id="rId21"/>
    <p:sldId id="298" r:id="rId22"/>
    <p:sldId id="300" r:id="rId23"/>
    <p:sldId id="301" r:id="rId24"/>
    <p:sldId id="299" r:id="rId25"/>
    <p:sldId id="262" r:id="rId26"/>
    <p:sldId id="306" r:id="rId27"/>
    <p:sldId id="272" r:id="rId28"/>
    <p:sldId id="302" r:id="rId29"/>
    <p:sldId id="304" r:id="rId30"/>
    <p:sldId id="305" r:id="rId31"/>
    <p:sldId id="308" r:id="rId32"/>
    <p:sldId id="309" r:id="rId33"/>
    <p:sldId id="311" r:id="rId34"/>
    <p:sldId id="310" r:id="rId3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CC00"/>
    <a:srgbClr val="FFFF00"/>
    <a:srgbClr val="FFFF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E691177-8CF6-4C9B-A9C8-E23B87341533}" type="datetimeFigureOut">
              <a:rPr lang="pt-BR"/>
              <a:pPr>
                <a:defRPr/>
              </a:pPr>
              <a:t>26/01/2020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61759EB-F8BA-4F23-956F-07B2B7320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261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1759EB-F8BA-4F23-956F-07B2B7320D66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354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1759EB-F8BA-4F23-956F-07B2B7320D66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68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793A4762-30A8-4129-B14A-B1FB23717B76}" type="slidenum">
              <a:rPr lang="pt-BR" altLang="pt-BR">
                <a:latin typeface="Calibri" panose="020F0502020204030204" pitchFamily="34" charset="0"/>
              </a:rPr>
              <a:pPr/>
              <a:t>28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06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EE130-7BC5-4344-9137-282ECD6193B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354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A0320-59FD-4671-89C0-2025060EF2D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231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CF29A-74BC-4F37-8F50-791B94D6E06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6357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37325-3A3C-4AD1-8925-3B25BD9300B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7088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E84A9-DCB9-4413-A540-EBE52016FBC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8044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e texto em cima do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483B4-B3BD-4F56-A821-E24D2FCF0A5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1578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335D9-1D37-41B7-89D0-D9468608A8C2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62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41E72-75E0-4387-8633-AD6822EE2B59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7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5ECB2-E57A-4DE9-9A2F-CBE73FFFFC75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773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02DAE-0BD9-4A1B-BEB4-ED5CEC9D0BA4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757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DD156-584D-41E6-B2A1-EDAAAF80695F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6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5ECB5-CFEA-43AC-A80F-1ECFFED5A45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5347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3B6C2-2BAE-4FDC-A800-4DD278D75652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F6151-FB69-44F9-9B8A-0F05B7D67851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77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F6FA4-79FC-48D8-A170-5968800D00D0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93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B9027-19C3-49EF-A9AD-AF72E7A7E149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83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EB547-B317-4F45-B624-7AD7B135A24A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24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599CE-9FC5-4B7E-945E-707E3B92E72F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51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38E050-5280-4E73-8711-9DA164DDE257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34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e texto em cima do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7C8404F-161F-4AAA-B9A9-935441901F05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8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EFEA79-C8D7-434B-9DD8-6D9A0EFB6543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0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06E1A-967D-48EE-899D-F5425D2F344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603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313F4-5AD7-4419-BBF0-AA85A5E7D3F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1916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17563-CD68-4063-947E-47C2AE94F84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28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27F18-820D-4A60-885C-2374BC51D50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248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E3E90-4F19-4EFC-BD07-768A98C130A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5609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93B5D-7BEB-4CD7-AAF8-44F8FC022D7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603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B2239-79A1-42C0-AFBC-3553179267E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88813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FDFE"/>
            </a:gs>
            <a:gs pos="45000">
              <a:srgbClr val="FCFDFE"/>
            </a:gs>
            <a:gs pos="52000">
              <a:srgbClr val="0070C0"/>
            </a:gs>
            <a:gs pos="74001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83CDC47-2BF2-4411-B5B6-0FFACBE32E8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71A2673A-A9D6-4F67-A357-22F16A4951D3}" type="slidenum">
              <a:rPr lang="pt-BR" altLang="pt-BR" smtClean="0">
                <a:solidFill>
                  <a:srgbClr val="000000"/>
                </a:solidFill>
              </a:rPr>
              <a:pPr eaLnBrk="1" hangingPunct="1"/>
              <a:t>‹nº›</a:t>
            </a:fld>
            <a:endParaRPr lang="pt-BR" alt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1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upload.wikimedia.org/wikipedia/commons/6/63/Louis-Michel_van_Loo_003.jpg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640"/>
            <a:ext cx="7772400" cy="1470025"/>
          </a:xfrm>
          <a:ln w="38100">
            <a:solidFill>
              <a:srgbClr val="D60093"/>
            </a:solidFill>
          </a:ln>
        </p:spPr>
        <p:txBody>
          <a:bodyPr anchor="ctr"/>
          <a:lstStyle/>
          <a:p>
            <a:pPr eaLnBrk="1" hangingPunct="1"/>
            <a:r>
              <a:rPr lang="en-US" altLang="pt-BR" sz="4400" b="1" dirty="0" smtClean="0">
                <a:ln w="6600">
                  <a:solidFill>
                    <a:srgbClr val="D60093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PERÍODO DA MINERAÇÃO (SÉC. XVIII)</a:t>
            </a:r>
            <a:endParaRPr lang="pt-BR" altLang="pt-BR" sz="4400" b="1" dirty="0" smtClean="0">
              <a:ln w="6600">
                <a:solidFill>
                  <a:srgbClr val="D60093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076" name="Picture 6" descr="ouro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1989138"/>
            <a:ext cx="32416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1989138"/>
            <a:ext cx="5074589" cy="486886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2"/>
          <p:cNvSpPr>
            <a:spLocks noGrp="1"/>
          </p:cNvSpPr>
          <p:nvPr>
            <p:ph type="title"/>
          </p:nvPr>
        </p:nvSpPr>
        <p:spPr>
          <a:xfrm>
            <a:off x="530225" y="18864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sz="60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Santos</a:t>
            </a:r>
            <a:r>
              <a:rPr lang="pt-BR" altLang="pt-BR" sz="6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pt-BR" altLang="pt-BR" sz="60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do pau oco</a:t>
            </a:r>
            <a:endParaRPr lang="pt-BR" altLang="pt-BR" sz="6000" dirty="0" smtClean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2291" name="Espaço Reservado para Conteúdo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111" y="2060848"/>
            <a:ext cx="3756289" cy="4508227"/>
          </a:xfrm>
        </p:spPr>
      </p:pic>
      <p:pic>
        <p:nvPicPr>
          <p:cNvPr id="12292" name="Espaço Reservado para Conteúdo 6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0956" y="2060849"/>
            <a:ext cx="4680807" cy="449235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eaLnBrk="1" hangingPunct="1"/>
            <a:endParaRPr lang="pt-BR" altLang="pt-BR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33375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pt-BR" sz="2800" dirty="0" smtClean="0">
                <a:solidFill>
                  <a:srgbClr val="006600"/>
                </a:solidFill>
              </a:rPr>
              <a:t>IMPOSTO DA </a:t>
            </a:r>
            <a:r>
              <a:rPr lang="en-US" altLang="pt-BR" sz="2800" dirty="0" smtClean="0">
                <a:solidFill>
                  <a:srgbClr val="006600"/>
                </a:solidFill>
              </a:rPr>
              <a:t>CAPITAÇÃO</a:t>
            </a:r>
            <a:r>
              <a:rPr lang="pt-BR" sz="2800" b="1" i="1" dirty="0" smtClean="0">
                <a:solidFill>
                  <a:srgbClr val="FF0000"/>
                </a:solidFill>
                <a:cs typeface="Times New Roman" pitchFamily="18" charset="0"/>
              </a:rPr>
              <a:t>(17 gramas </a:t>
            </a:r>
            <a:r>
              <a:rPr lang="pt-BR" sz="2800" b="1" i="1" dirty="0">
                <a:solidFill>
                  <a:srgbClr val="FF0000"/>
                </a:solidFill>
                <a:cs typeface="Times New Roman" pitchFamily="18" charset="0"/>
              </a:rPr>
              <a:t>por escravos)</a:t>
            </a:r>
          </a:p>
          <a:p>
            <a:pPr eaLnBrk="1" hangingPunct="1"/>
            <a:endParaRPr lang="en-US" altLang="pt-BR" sz="2800" dirty="0" smtClean="0">
              <a:solidFill>
                <a:srgbClr val="006600"/>
              </a:solidFill>
            </a:endParaRPr>
          </a:p>
          <a:p>
            <a:pPr eaLnBrk="1" hangingPunct="1"/>
            <a:endParaRPr lang="pt-BR" altLang="pt-BR" sz="2800" dirty="0" smtClean="0"/>
          </a:p>
        </p:txBody>
      </p:sp>
      <p:pic>
        <p:nvPicPr>
          <p:cNvPr id="13316" name="Picture 4" descr="Imagem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7"/>
          <a:stretch>
            <a:fillRect/>
          </a:stretch>
        </p:blipFill>
        <p:spPr>
          <a:xfrm>
            <a:off x="4284663" y="260350"/>
            <a:ext cx="4621212" cy="482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Espaço Reservado para Conteúdo 10" descr="derrama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1648" y="2060847"/>
            <a:ext cx="3202930" cy="4776727"/>
          </a:xfrm>
          <a:prstGeom prst="rect">
            <a:avLst/>
          </a:prstGeom>
          <a:noFill/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33375"/>
            <a:ext cx="4038600" cy="3816350"/>
          </a:xfrm>
        </p:spPr>
        <p:txBody>
          <a:bodyPr/>
          <a:lstStyle/>
          <a:p>
            <a:pPr eaLnBrk="1" hangingPunct="1"/>
            <a:r>
              <a:rPr lang="en-US" altLang="pt-BR" sz="2800" smtClean="0">
                <a:solidFill>
                  <a:srgbClr val="006600"/>
                </a:solidFill>
              </a:rPr>
              <a:t>CRIAÇÃO DA CAPITANIA DE MINAS D’OURO    E SÃO PAULO</a:t>
            </a:r>
          </a:p>
          <a:p>
            <a:pPr eaLnBrk="1" hangingPunct="1"/>
            <a:r>
              <a:rPr lang="en-US" altLang="pt-BR" sz="2800" smtClean="0">
                <a:solidFill>
                  <a:srgbClr val="006600"/>
                </a:solidFill>
              </a:rPr>
              <a:t>CRIAÇÃO DO DISTRITO DIAMANTINO</a:t>
            </a:r>
          </a:p>
        </p:txBody>
      </p:sp>
      <p:pic>
        <p:nvPicPr>
          <p:cNvPr id="14340" name="Picture 4" descr="01.jpg (35234 bytes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260350"/>
            <a:ext cx="4457700" cy="4681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74757" name="Picture 5" descr="ANd9GcRnbZqbzAsA5BIgqMEfPNh3jPuwZrow8hRe9EbZJ_IN8iZDEB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56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5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  <a:solidFill>
            <a:schemeClr val="accent4"/>
          </a:solidFill>
          <a:ln w="57150">
            <a:solidFill>
              <a:srgbClr val="D60093"/>
            </a:solidFill>
          </a:ln>
        </p:spPr>
        <p:txBody>
          <a:bodyPr/>
          <a:lstStyle/>
          <a:p>
            <a:pPr eaLnBrk="1" hangingPunct="1"/>
            <a:r>
              <a:rPr lang="pt-BR" altLang="pt-BR" sz="6600" baseline="30000" dirty="0" smtClean="0">
                <a:ln>
                  <a:solidFill>
                    <a:srgbClr val="0070C0"/>
                  </a:solidFill>
                </a:ln>
                <a:solidFill>
                  <a:srgbClr val="D60093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Exploração de Diamantes</a:t>
            </a:r>
          </a:p>
        </p:txBody>
      </p:sp>
      <p:pic>
        <p:nvPicPr>
          <p:cNvPr id="15363" name="Picture 2" descr="http://www.luizmenezes.com.br/wp-content/uploads/diamante-001a-detal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324100"/>
            <a:ext cx="4983162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://imgs.sapo.pt/tpa/content/img/zir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8" y="3140968"/>
            <a:ext cx="3957072" cy="348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user\Desktop\s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97753"/>
            <a:ext cx="2970521" cy="198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mtClean="0">
                <a:solidFill>
                  <a:schemeClr val="accent2"/>
                </a:solidFill>
              </a:rPr>
              <a:t>REFORMAS POMBALINAS</a:t>
            </a:r>
            <a:endParaRPr lang="pt-BR" altLang="pt-BR" smtClean="0">
              <a:solidFill>
                <a:schemeClr val="accent2"/>
              </a:solidFill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pt-BR" altLang="pt-BR" sz="2800" smtClean="0"/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1600200"/>
            <a:ext cx="3276600" cy="4525963"/>
          </a:xfrm>
        </p:spPr>
        <p:txBody>
          <a:bodyPr/>
          <a:lstStyle/>
          <a:p>
            <a:pPr eaLnBrk="1" hangingPunct="1"/>
            <a:r>
              <a:rPr lang="en-US" altLang="pt-BR" sz="2800" smtClean="0">
                <a:solidFill>
                  <a:srgbClr val="006600"/>
                </a:solidFill>
              </a:rPr>
              <a:t>MARQUÊS DE POMBAL, PRIMEIRO MINISTRO DE PORTUGAL (1750 – 1777)</a:t>
            </a:r>
            <a:endParaRPr lang="pt-BR" altLang="pt-BR" sz="2800" smtClean="0">
              <a:solidFill>
                <a:srgbClr val="006600"/>
              </a:solidFill>
            </a:endParaRPr>
          </a:p>
        </p:txBody>
      </p:sp>
      <p:pic>
        <p:nvPicPr>
          <p:cNvPr id="16389" name="Picture 8" descr="Imagem:Louis-Michel van Loo 00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5795963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4813"/>
            <a:ext cx="4038600" cy="5721350"/>
          </a:xfrm>
        </p:spPr>
        <p:txBody>
          <a:bodyPr/>
          <a:lstStyle/>
          <a:p>
            <a:pPr eaLnBrk="1" hangingPunct="1"/>
            <a:r>
              <a:rPr lang="en-US" altLang="pt-BR" sz="2400" smtClean="0">
                <a:solidFill>
                  <a:srgbClr val="006600"/>
                </a:solidFill>
              </a:rPr>
              <a:t>CENTRALIZAÇÃO ADMINISTRATIVA (EXTINÇÃO DAS CAPITANIAS HEREDITÁRIAS, CRIAÇÃO DE CIA MONOPOLISTAS, EXPULSÃO DOS JESUÍTAS)</a:t>
            </a:r>
          </a:p>
          <a:p>
            <a:pPr eaLnBrk="1" hangingPunct="1"/>
            <a:r>
              <a:rPr lang="en-US" altLang="pt-BR" sz="2400" smtClean="0">
                <a:solidFill>
                  <a:srgbClr val="006600"/>
                </a:solidFill>
              </a:rPr>
              <a:t>TRATADO DE MADRI (1750)</a:t>
            </a:r>
          </a:p>
          <a:p>
            <a:pPr eaLnBrk="1" hangingPunct="1"/>
            <a:r>
              <a:rPr lang="en-US" altLang="pt-BR" sz="2400" smtClean="0">
                <a:solidFill>
                  <a:srgbClr val="006600"/>
                </a:solidFill>
              </a:rPr>
              <a:t>TRANSFERÊNCIA DA CAPITAL PARA O RIO DE JANEIRO (1763)</a:t>
            </a:r>
            <a:endParaRPr lang="pt-BR" altLang="pt-BR" sz="2400" smtClean="0">
              <a:solidFill>
                <a:srgbClr val="006600"/>
              </a:solidFill>
            </a:endParaRP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4076700"/>
            <a:ext cx="4038600" cy="2049463"/>
          </a:xfrm>
        </p:spPr>
        <p:txBody>
          <a:bodyPr/>
          <a:lstStyle/>
          <a:p>
            <a:pPr eaLnBrk="1" hangingPunct="1"/>
            <a:r>
              <a:rPr lang="en-US" altLang="pt-BR" sz="2400" smtClean="0">
                <a:solidFill>
                  <a:srgbClr val="006600"/>
                </a:solidFill>
              </a:rPr>
              <a:t>ADEPTO DO DESPOTISMO ESCLARECIDO (ESTIMULADO PELO ILUMINISMO)</a:t>
            </a:r>
            <a:endParaRPr lang="pt-BR" altLang="pt-BR" sz="2400" smtClean="0">
              <a:solidFill>
                <a:srgbClr val="006600"/>
              </a:solidFill>
            </a:endParaRPr>
          </a:p>
        </p:txBody>
      </p:sp>
      <p:pic>
        <p:nvPicPr>
          <p:cNvPr id="17413" name="Picture 8" descr="1149857768mpombala772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3375"/>
            <a:ext cx="403225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6035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pt-BR" sz="2800" dirty="0" smtClean="0">
                <a:solidFill>
                  <a:srgbClr val="006600"/>
                </a:solidFill>
              </a:rPr>
              <a:t>IMPOSTO DA FINTA                    (</a:t>
            </a:r>
            <a:r>
              <a:rPr lang="en-US" altLang="pt-BR" sz="2800" dirty="0" smtClean="0">
                <a:solidFill>
                  <a:srgbClr val="FFC000"/>
                </a:solidFill>
              </a:rPr>
              <a:t>FIXADO EM  </a:t>
            </a:r>
            <a:r>
              <a:rPr lang="en-US" altLang="pt-BR" sz="2800" dirty="0" smtClean="0">
                <a:solidFill>
                  <a:srgbClr val="FFC000"/>
                </a:solidFill>
              </a:rPr>
              <a:t>100 ARROBAS = 1500 KG</a:t>
            </a:r>
            <a:r>
              <a:rPr lang="en-US" altLang="pt-BR" sz="2800" dirty="0" smtClean="0">
                <a:solidFill>
                  <a:srgbClr val="006600"/>
                </a:solidFill>
              </a:rPr>
              <a:t>)</a:t>
            </a:r>
            <a:endParaRPr lang="en-US" altLang="pt-BR" sz="2800" dirty="0" smtClean="0">
              <a:solidFill>
                <a:srgbClr val="006600"/>
              </a:solidFill>
            </a:endParaRPr>
          </a:p>
          <a:p>
            <a:pPr eaLnBrk="1" hangingPunct="1"/>
            <a:r>
              <a:rPr lang="en-US" altLang="pt-BR" sz="2800" dirty="0" smtClean="0">
                <a:solidFill>
                  <a:srgbClr val="006600"/>
                </a:solidFill>
              </a:rPr>
              <a:t>DERRAMA </a:t>
            </a:r>
            <a:r>
              <a:rPr lang="en-US" altLang="pt-BR" sz="2800" dirty="0" smtClean="0">
                <a:solidFill>
                  <a:schemeClr val="accent2"/>
                </a:solidFill>
              </a:rPr>
              <a:t>(POMBAL)</a:t>
            </a:r>
          </a:p>
          <a:p>
            <a:pPr eaLnBrk="1" hangingPunct="1"/>
            <a:r>
              <a:rPr lang="en-US" altLang="pt-BR" sz="2800" dirty="0" smtClean="0">
                <a:solidFill>
                  <a:srgbClr val="006600"/>
                </a:solidFill>
              </a:rPr>
              <a:t>PROIBIÇÃO DE MANUFATURAS (1785)</a:t>
            </a:r>
            <a:endParaRPr lang="pt-BR" altLang="pt-BR" sz="2800" dirty="0" smtClean="0">
              <a:solidFill>
                <a:srgbClr val="006600"/>
              </a:solidFill>
            </a:endParaRPr>
          </a:p>
          <a:p>
            <a:pPr eaLnBrk="1" hangingPunct="1"/>
            <a:endParaRPr lang="pt-BR" altLang="pt-BR" sz="2800" dirty="0" smtClean="0"/>
          </a:p>
        </p:txBody>
      </p:sp>
      <p:pic>
        <p:nvPicPr>
          <p:cNvPr id="18436" name="Picture 4" descr="fcap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33375"/>
            <a:ext cx="4038600" cy="3714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50"/>
          </a:solidFill>
          <a:ln w="57150">
            <a:solidFill>
              <a:srgbClr val="002060"/>
            </a:solidFill>
          </a:ln>
        </p:spPr>
        <p:txBody>
          <a:bodyPr/>
          <a:lstStyle/>
          <a:p>
            <a:pPr eaLnBrk="1" hangingPunct="1"/>
            <a:r>
              <a:rPr lang="en-US" altLang="pt-BR" sz="40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TRANSFORMAÇÕES SÓCIO-ECONÔMICAS</a:t>
            </a:r>
            <a:endParaRPr lang="pt-BR" altLang="pt-BR" sz="4000" b="1" dirty="0" smtClean="0">
              <a:ln w="10160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BR" sz="2800" smtClean="0">
                <a:solidFill>
                  <a:srgbClr val="006600"/>
                </a:solidFill>
              </a:rPr>
              <a:t>SURTO DEMOGRÁFICO</a:t>
            </a:r>
          </a:p>
          <a:p>
            <a:pPr eaLnBrk="1" hangingPunct="1"/>
            <a:r>
              <a:rPr lang="en-US" altLang="pt-BR" sz="2800" smtClean="0">
                <a:solidFill>
                  <a:srgbClr val="006600"/>
                </a:solidFill>
              </a:rPr>
              <a:t>DESLOCAMENTO DO EIXO ECONÔMICO: NORDESTE – SUDESTE</a:t>
            </a:r>
          </a:p>
        </p:txBody>
      </p:sp>
      <p:pic>
        <p:nvPicPr>
          <p:cNvPr id="19460" name="Picture 4" descr="imagem8-02-a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3082925"/>
            <a:ext cx="5111750" cy="3775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60350"/>
            <a:ext cx="8229600" cy="1584325"/>
          </a:xfrm>
        </p:spPr>
        <p:txBody>
          <a:bodyPr/>
          <a:lstStyle/>
          <a:p>
            <a:pPr eaLnBrk="1" hangingPunct="1"/>
            <a:r>
              <a:rPr lang="en-US" altLang="pt-BR" sz="2800" dirty="0" smtClean="0">
                <a:solidFill>
                  <a:srgbClr val="006600"/>
                </a:solidFill>
              </a:rPr>
              <a:t>MOBILIDADE SOCIAL</a:t>
            </a:r>
          </a:p>
          <a:p>
            <a:pPr eaLnBrk="1" hangingPunct="1"/>
            <a:r>
              <a:rPr lang="en-US" altLang="pt-BR" sz="2800" dirty="0" smtClean="0">
                <a:solidFill>
                  <a:srgbClr val="006600"/>
                </a:solidFill>
              </a:rPr>
              <a:t>SURGIMENTO DA CAMADA MÉDIA URBANA (CLASSE INTERMEDIÁRIA)</a:t>
            </a:r>
            <a:endParaRPr lang="pt-BR" altLang="pt-BR" sz="2800" dirty="0" smtClean="0">
              <a:solidFill>
                <a:srgbClr val="006600"/>
              </a:solidFill>
            </a:endParaRPr>
          </a:p>
          <a:p>
            <a:pPr eaLnBrk="1" hangingPunct="1"/>
            <a:endParaRPr lang="pt-BR" altLang="pt-BR" sz="2800" dirty="0" smtClean="0"/>
          </a:p>
        </p:txBody>
      </p:sp>
      <p:pic>
        <p:nvPicPr>
          <p:cNvPr id="20484" name="Picture 4" descr="forra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3238"/>
            <a:ext cx="4356100" cy="182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8" descr="rue-ouro_larg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1677320"/>
            <a:ext cx="4211960" cy="28041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6" name="Picture 12" descr="Imagem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06"/>
          <a:stretch>
            <a:fillRect/>
          </a:stretch>
        </p:blipFill>
        <p:spPr>
          <a:xfrm>
            <a:off x="5148263" y="4803775"/>
            <a:ext cx="3995737" cy="2054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7" name="Picture 15" descr="imagem8-12-a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9763"/>
            <a:ext cx="5148263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dirty="0" smtClean="0">
                <a:ln>
                  <a:solidFill>
                    <a:srgbClr val="0070C0"/>
                  </a:solidFill>
                </a:ln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INTRODUÇÃO</a:t>
            </a:r>
            <a:endParaRPr lang="pt-BR" altLang="pt-BR" dirty="0" smtClean="0">
              <a:ln>
                <a:solidFill>
                  <a:srgbClr val="0070C0"/>
                </a:solidFill>
              </a:ln>
              <a:solidFill>
                <a:srgbClr val="FFC0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BR" sz="2800" dirty="0" smtClean="0">
                <a:solidFill>
                  <a:srgbClr val="FF0000"/>
                </a:solidFill>
              </a:rPr>
              <a:t>TRATADO DE METHUEN (1703): “PANOS E VINHOS”</a:t>
            </a:r>
          </a:p>
          <a:p>
            <a:pPr eaLnBrk="1" hangingPunct="1"/>
            <a:r>
              <a:rPr lang="en-US" altLang="pt-BR" sz="2800" dirty="0" smtClean="0">
                <a:solidFill>
                  <a:srgbClr val="006600"/>
                </a:solidFill>
              </a:rPr>
              <a:t>“de </a:t>
            </a:r>
            <a:r>
              <a:rPr lang="en-US" altLang="pt-BR" sz="2800" dirty="0" err="1" smtClean="0">
                <a:solidFill>
                  <a:srgbClr val="006600"/>
                </a:solidFill>
              </a:rPr>
              <a:t>todas</a:t>
            </a:r>
            <a:r>
              <a:rPr lang="en-US" altLang="pt-BR" sz="2800" dirty="0" smtClean="0">
                <a:solidFill>
                  <a:srgbClr val="006600"/>
                </a:solidFill>
              </a:rPr>
              <a:t> as </a:t>
            </a:r>
            <a:r>
              <a:rPr lang="en-US" altLang="pt-BR" sz="2800" dirty="0" err="1" smtClean="0">
                <a:solidFill>
                  <a:srgbClr val="006600"/>
                </a:solidFill>
              </a:rPr>
              <a:t>colônias</a:t>
            </a:r>
            <a:r>
              <a:rPr lang="en-US" altLang="pt-BR" sz="2800" dirty="0" smtClean="0">
                <a:solidFill>
                  <a:srgbClr val="006600"/>
                </a:solidFill>
              </a:rPr>
              <a:t> </a:t>
            </a:r>
            <a:r>
              <a:rPr lang="en-US" altLang="pt-BR" sz="2800" dirty="0" err="1" smtClean="0">
                <a:solidFill>
                  <a:srgbClr val="006600"/>
                </a:solidFill>
              </a:rPr>
              <a:t>inglesas</a:t>
            </a:r>
            <a:r>
              <a:rPr lang="en-US" altLang="pt-BR" sz="2800" dirty="0" smtClean="0">
                <a:solidFill>
                  <a:srgbClr val="006600"/>
                </a:solidFill>
              </a:rPr>
              <a:t>, a </a:t>
            </a:r>
            <a:r>
              <a:rPr lang="en-US" altLang="pt-BR" sz="2800" dirty="0" err="1" smtClean="0">
                <a:solidFill>
                  <a:srgbClr val="006600"/>
                </a:solidFill>
              </a:rPr>
              <a:t>melhor</a:t>
            </a:r>
            <a:r>
              <a:rPr lang="en-US" altLang="pt-BR" sz="2800" dirty="0" smtClean="0">
                <a:solidFill>
                  <a:srgbClr val="006600"/>
                </a:solidFill>
              </a:rPr>
              <a:t> é o </a:t>
            </a:r>
            <a:r>
              <a:rPr lang="en-US" altLang="pt-BR" sz="2800" dirty="0" err="1" smtClean="0">
                <a:solidFill>
                  <a:srgbClr val="006600"/>
                </a:solidFill>
              </a:rPr>
              <a:t>reino</a:t>
            </a:r>
            <a:r>
              <a:rPr lang="en-US" altLang="pt-BR" sz="2800" dirty="0" smtClean="0">
                <a:solidFill>
                  <a:srgbClr val="006600"/>
                </a:solidFill>
              </a:rPr>
              <a:t> de Portugal” (</a:t>
            </a:r>
            <a:r>
              <a:rPr lang="en-US" altLang="pt-BR" sz="2800" dirty="0" err="1" smtClean="0">
                <a:solidFill>
                  <a:srgbClr val="006600"/>
                </a:solidFill>
              </a:rPr>
              <a:t>dito</a:t>
            </a:r>
            <a:r>
              <a:rPr lang="en-US" altLang="pt-BR" sz="2800" dirty="0" smtClean="0">
                <a:solidFill>
                  <a:srgbClr val="006600"/>
                </a:solidFill>
              </a:rPr>
              <a:t> popular </a:t>
            </a:r>
            <a:r>
              <a:rPr lang="en-US" altLang="pt-BR" sz="2800" dirty="0" err="1" smtClean="0">
                <a:solidFill>
                  <a:srgbClr val="006600"/>
                </a:solidFill>
              </a:rPr>
              <a:t>português</a:t>
            </a:r>
            <a:r>
              <a:rPr lang="en-US" altLang="pt-BR" sz="2800" dirty="0" smtClean="0">
                <a:solidFill>
                  <a:srgbClr val="006600"/>
                </a:solidFill>
              </a:rPr>
              <a:t>)</a:t>
            </a:r>
            <a:endParaRPr lang="pt-BR" altLang="pt-BR" sz="2800" dirty="0" smtClean="0">
              <a:solidFill>
                <a:srgbClr val="006600"/>
              </a:solidFill>
            </a:endParaRPr>
          </a:p>
        </p:txBody>
      </p:sp>
      <p:pic>
        <p:nvPicPr>
          <p:cNvPr id="4100" name="Picture 5" descr="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5338" y="1557338"/>
            <a:ext cx="4049712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22" y="171450"/>
            <a:ext cx="1905000" cy="1428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57800"/>
          </a:xfrm>
        </p:spPr>
        <p:txBody>
          <a:bodyPr rtlCol="0">
            <a:normAutofit fontScale="92500" lnSpcReduction="20000"/>
          </a:bodyPr>
          <a:lstStyle/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 ouro atraiu pessoas de diversas partes da colônia para o interior, aumentando o povoamento do sertão.</a:t>
            </a: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Diversas regiões da colônia, antes isoladas entre si, passaram a estar mais integradas.</a:t>
            </a: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Durante o século do ouro a população colonial </a:t>
            </a:r>
            <a:r>
              <a:rPr lang="pt-B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aumentou 11 vezes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passando de 300 mil (em 1700) para 3,25 milhões (1800).</a:t>
            </a: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exploração das Minas contribuiu para a Revolução Industrial na Inglaterra.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531" name="Título 2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pt-BR" altLang="pt-BR" sz="5400" b="1" spc="50" dirty="0" smtClean="0">
                <a:ln w="9525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CONSEQUÊNCIAS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2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/>
          <a:lstStyle/>
          <a:p>
            <a:pPr eaLnBrk="1" hangingPunct="1"/>
            <a:r>
              <a:rPr lang="pt-BR" altLang="pt-BR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Evolução do mapa do Brasil após a mineração</a:t>
            </a:r>
          </a:p>
        </p:txBody>
      </p:sp>
      <p:sp>
        <p:nvSpPr>
          <p:cNvPr id="23555" name="Espaço Reservado para Texto 7"/>
          <p:cNvSpPr>
            <a:spLocks noGrp="1"/>
          </p:cNvSpPr>
          <p:nvPr>
            <p:ph type="body" idx="1"/>
          </p:nvPr>
        </p:nvSpPr>
        <p:spPr>
          <a:xfrm>
            <a:off x="578517" y="2239963"/>
            <a:ext cx="3443288" cy="65881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pt-BR" altLang="pt-BR" sz="3600" b="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1709</a:t>
            </a:r>
          </a:p>
        </p:txBody>
      </p:sp>
      <p:pic>
        <p:nvPicPr>
          <p:cNvPr id="23556" name="Espaço Reservado para Conteúdo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081338"/>
            <a:ext cx="3571875" cy="3606800"/>
          </a:xfrm>
        </p:spPr>
      </p:pic>
      <p:sp>
        <p:nvSpPr>
          <p:cNvPr id="23557" name="Espaço Reservado para Texto 8"/>
          <p:cNvSpPr>
            <a:spLocks noGrp="1"/>
          </p:cNvSpPr>
          <p:nvPr>
            <p:ph type="body" sz="quarter" idx="3"/>
          </p:nvPr>
        </p:nvSpPr>
        <p:spPr>
          <a:xfrm>
            <a:off x="5172869" y="2239963"/>
            <a:ext cx="3448050" cy="65881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pt-BR" altLang="pt-BR" sz="36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1789</a:t>
            </a:r>
          </a:p>
        </p:txBody>
      </p:sp>
      <p:pic>
        <p:nvPicPr>
          <p:cNvPr id="23558" name="Espaço Reservado para Conteúdo 6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6988" y="3078163"/>
            <a:ext cx="3579812" cy="361473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583" y="1838262"/>
            <a:ext cx="8619889" cy="4562538"/>
          </a:xfrm>
        </p:spPr>
      </p:pic>
      <p:sp>
        <p:nvSpPr>
          <p:cNvPr id="24579" name="Título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10000"/>
            </a:schemeClr>
          </a:solidFill>
          <a:ln w="57150">
            <a:solidFill>
              <a:srgbClr val="FFC000"/>
            </a:solidFill>
          </a:ln>
        </p:spPr>
        <p:txBody>
          <a:bodyPr/>
          <a:lstStyle/>
          <a:p>
            <a:pPr eaLnBrk="1" hangingPunct="1"/>
            <a:r>
              <a:rPr lang="pt-BR" altLang="pt-BR" sz="3600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O Declínio da Produção Aurífera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3467100" cy="57927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BR" sz="2800" smtClean="0">
                <a:solidFill>
                  <a:srgbClr val="006600"/>
                </a:solidFill>
              </a:rPr>
              <a:t>SURGIMENTO DO MERCADO INTERNO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 sz="2800" smtClean="0">
                <a:solidFill>
                  <a:srgbClr val="006600"/>
                </a:solidFill>
              </a:rPr>
              <a:t>NORDESTE – MINAS: ESCRAVOS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 sz="2800" smtClean="0">
                <a:solidFill>
                  <a:srgbClr val="006600"/>
                </a:solidFill>
              </a:rPr>
              <a:t>SÃO PAULO – MINAS: CEREAIS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 sz="2800" smtClean="0">
                <a:solidFill>
                  <a:srgbClr val="006600"/>
                </a:solidFill>
              </a:rPr>
              <a:t>SUL – MINAS: GADO (EFETUADO PELO TROPEIRO)</a:t>
            </a:r>
            <a:endParaRPr lang="pt-BR" altLang="pt-BR" sz="2800" smtClean="0">
              <a:solidFill>
                <a:srgbClr val="006600"/>
              </a:solidFill>
            </a:endParaRPr>
          </a:p>
        </p:txBody>
      </p:sp>
      <p:pic>
        <p:nvPicPr>
          <p:cNvPr id="25604" name="Picture 4" descr="imagem8-16b-am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0"/>
            <a:ext cx="3819525" cy="400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10" descr="imagem8-03-a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952875"/>
            <a:ext cx="52387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AINDA TEM OURO?</a:t>
            </a:r>
            <a:r>
              <a:rPr lang="pt-B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/>
            </a:r>
            <a:br>
              <a:rPr lang="pt-B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</a:rPr>
            </a:br>
            <a:endParaRPr lang="pt-BR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0" y="1600200"/>
            <a:ext cx="3707904" cy="3484984"/>
          </a:xfrm>
        </p:spPr>
        <p:txBody>
          <a:bodyPr/>
          <a:lstStyle/>
          <a:p>
            <a:r>
              <a:rPr lang="pt-BR" dirty="0"/>
              <a:t>Caçador acha pepita de ouro de R$ </a:t>
            </a:r>
            <a:r>
              <a:rPr lang="pt-B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112 mil </a:t>
            </a:r>
            <a:r>
              <a:rPr lang="pt-BR" dirty="0"/>
              <a:t>em buraco de tatu e garimpo irregular é montado na </a:t>
            </a:r>
            <a:r>
              <a:rPr lang="pt-BR" dirty="0" smtClean="0"/>
              <a:t>BA </a:t>
            </a:r>
            <a:r>
              <a:rPr lang="pt-B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(18/03/18)</a:t>
            </a:r>
            <a:endParaRPr lang="pt-BR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860032" y="1156704"/>
            <a:ext cx="3491993" cy="2185988"/>
          </a:xfrm>
          <a:prstGeom prst="rect">
            <a:avLst/>
          </a:prstGeom>
        </p:spPr>
      </p:pic>
      <p:pic>
        <p:nvPicPr>
          <p:cNvPr id="1026" name="Picture 2" descr="Resultado de imagem para pepita de ouro de 800 grama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40977"/>
            <a:ext cx="5555574" cy="278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796136" y="3357168"/>
            <a:ext cx="20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SANTALUZ, BA</a:t>
            </a:r>
            <a:endParaRPr lang="pt-BR" b="1" dirty="0">
              <a:ln w="22225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C00"/>
                </a:solidFill>
              </a:rPr>
              <a:t>CULTURA: DESENVOLVIMENTO DO BARROCO</a:t>
            </a:r>
            <a:endParaRPr lang="pt-BR" altLang="pt-BR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CC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30724" name="Picture 10" descr="imagem8-24-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1844675"/>
            <a:ext cx="3810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1" descr="imagem8-26-a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3088"/>
            <a:ext cx="48593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4"/>
          <p:cNvSpPr>
            <a:spLocks noGrp="1"/>
          </p:cNvSpPr>
          <p:nvPr>
            <p:ph type="title"/>
          </p:nvPr>
        </p:nvSpPr>
        <p:spPr>
          <a:xfrm>
            <a:off x="5033963" y="2133600"/>
            <a:ext cx="3576637" cy="3108325"/>
          </a:xfrm>
        </p:spPr>
        <p:txBody>
          <a:bodyPr/>
          <a:lstStyle/>
          <a:p>
            <a:pPr algn="just" eaLnBrk="1" hangingPunct="1"/>
            <a:r>
              <a:rPr lang="pt-BR" altLang="pt-BR" smtClean="0"/>
              <a:t>“O12 Profetas” – Esculturas de Aleijadinho no Santuário do Bom Jesus de Matosinhos – Congonhas – MG</a:t>
            </a:r>
          </a:p>
        </p:txBody>
      </p:sp>
      <p:pic>
        <p:nvPicPr>
          <p:cNvPr id="31747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" y="1798638"/>
            <a:ext cx="4713288" cy="3535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 smtClean="0"/>
              <a:t>Detalhes de “Os Doze Profetas”</a:t>
            </a:r>
          </a:p>
        </p:txBody>
      </p:sp>
      <p:pic>
        <p:nvPicPr>
          <p:cNvPr id="32771" name="Espaço Reservado para Conteúdo 6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914650"/>
            <a:ext cx="3803650" cy="2527300"/>
          </a:xfrm>
        </p:spPr>
      </p:pic>
      <p:pic>
        <p:nvPicPr>
          <p:cNvPr id="32772" name="Espaço Reservado para Conteúdo 7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909888"/>
            <a:ext cx="3803650" cy="2536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800" smtClean="0"/>
              <a:t>Pinturas de Mestre Ataíde – </a:t>
            </a:r>
            <a:r>
              <a:rPr lang="pt-BR" altLang="pt-BR" sz="2800" i="1" smtClean="0"/>
              <a:t>Assunção da Virgem</a:t>
            </a:r>
            <a:r>
              <a:rPr lang="pt-BR" altLang="pt-BR" sz="2800" smtClean="0"/>
              <a:t> – Igreja de São Francisco – Ouro Preto – MG</a:t>
            </a:r>
          </a:p>
        </p:txBody>
      </p:sp>
      <p:pic>
        <p:nvPicPr>
          <p:cNvPr id="34819" name="Espaço Reservado para Conteúdo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2239963"/>
            <a:ext cx="3016250" cy="3876675"/>
          </a:xfrm>
        </p:spPr>
      </p:pic>
      <p:pic>
        <p:nvPicPr>
          <p:cNvPr id="34820" name="Espaço Reservado para Conteúdo 5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8413" y="2239963"/>
            <a:ext cx="2936875" cy="3876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683000" cy="1143000"/>
          </a:xfrm>
        </p:spPr>
        <p:txBody>
          <a:bodyPr/>
          <a:lstStyle/>
          <a:p>
            <a:pPr eaLnBrk="1" hangingPunct="1"/>
            <a:r>
              <a:rPr lang="en-US" altLang="pt-BR" smtClean="0">
                <a:solidFill>
                  <a:schemeClr val="accent2"/>
                </a:solidFill>
              </a:rPr>
              <a:t>TIPOS</a:t>
            </a:r>
            <a:endParaRPr lang="pt-BR" altLang="pt-BR" smtClean="0">
              <a:solidFill>
                <a:schemeClr val="accent2"/>
              </a:solidFill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25538"/>
            <a:ext cx="4038600" cy="4525962"/>
          </a:xfrm>
        </p:spPr>
        <p:txBody>
          <a:bodyPr/>
          <a:lstStyle/>
          <a:p>
            <a:pPr eaLnBrk="1" hangingPunct="1"/>
            <a:r>
              <a:rPr lang="en-US" altLang="pt-BR" sz="2800" smtClean="0">
                <a:solidFill>
                  <a:srgbClr val="006600"/>
                </a:solidFill>
              </a:rPr>
              <a:t>LAVRAS</a:t>
            </a:r>
            <a:endParaRPr lang="pt-BR" altLang="pt-BR" sz="2800" smtClean="0">
              <a:solidFill>
                <a:srgbClr val="006600"/>
              </a:solidFill>
            </a:endParaRP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333375"/>
            <a:ext cx="4038600" cy="5318125"/>
          </a:xfrm>
        </p:spPr>
        <p:txBody>
          <a:bodyPr/>
          <a:lstStyle/>
          <a:p>
            <a:pPr eaLnBrk="1" hangingPunct="1"/>
            <a:r>
              <a:rPr lang="en-US" altLang="pt-BR" sz="2800" smtClean="0">
                <a:solidFill>
                  <a:srgbClr val="006600"/>
                </a:solidFill>
              </a:rPr>
              <a:t>FAISQUEIRAS</a:t>
            </a:r>
            <a:endParaRPr lang="pt-BR" altLang="pt-BR" sz="2800" smtClean="0">
              <a:solidFill>
                <a:srgbClr val="006600"/>
              </a:solidFill>
            </a:endParaRPr>
          </a:p>
        </p:txBody>
      </p:sp>
      <p:pic>
        <p:nvPicPr>
          <p:cNvPr id="5125" name="Picture 10" descr="imagem8-21-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00213"/>
            <a:ext cx="249713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mineiraca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700213"/>
            <a:ext cx="410527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2" descr="painel31-3-2-fu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08050"/>
            <a:ext cx="22098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95536" y="25121"/>
            <a:ext cx="8229600" cy="739583"/>
          </a:xfrm>
          <a:ln>
            <a:solidFill>
              <a:srgbClr val="D60093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pt-BR" sz="2800" dirty="0" smtClean="0">
                <a:solidFill>
                  <a:srgbClr val="0070C0"/>
                </a:solidFill>
              </a:rPr>
              <a:t>CAIU NO VESTIBULAR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07504" y="764704"/>
            <a:ext cx="9036496" cy="5976664"/>
          </a:xfrm>
        </p:spPr>
        <p:txBody>
          <a:bodyPr/>
          <a:lstStyle/>
          <a:p>
            <a:r>
              <a:rPr lang="pt-BR" sz="2600" dirty="0">
                <a:solidFill>
                  <a:srgbClr val="002060"/>
                </a:solidFill>
              </a:rPr>
              <a:t>(PUC – SP) “Assim confabulam, os profetas, numa reunião fantástica, batida pelos ares de Minas. Onde mais poderíamos conceber reunião igual, senão em terra mineira, que é o paradoxo mesmo, tão mística que transforma em alfaias e púlpitos e genuflexórios a febre grosseira do diamante, do ouro e das pedras de cor?” </a:t>
            </a:r>
            <a:r>
              <a:rPr lang="pt-BR" sz="1400" dirty="0">
                <a:solidFill>
                  <a:srgbClr val="002060"/>
                </a:solidFill>
              </a:rPr>
              <a:t>(ANDRADE, Carlos Drummond de. </a:t>
            </a:r>
            <a:r>
              <a:rPr lang="pt-BR" sz="1400" i="1" dirty="0">
                <a:solidFill>
                  <a:srgbClr val="002060"/>
                </a:solidFill>
              </a:rPr>
              <a:t>Colóquio das Estátuas</a:t>
            </a:r>
            <a:r>
              <a:rPr lang="pt-BR" sz="1400" dirty="0">
                <a:solidFill>
                  <a:srgbClr val="002060"/>
                </a:solidFill>
              </a:rPr>
              <a:t>. In: MELLO, S. </a:t>
            </a:r>
            <a:r>
              <a:rPr lang="pt-BR" sz="1400" i="1" dirty="0">
                <a:solidFill>
                  <a:srgbClr val="002060"/>
                </a:solidFill>
              </a:rPr>
              <a:t>Barroco mineiro</a:t>
            </a:r>
            <a:r>
              <a:rPr lang="pt-BR" sz="1400" dirty="0">
                <a:solidFill>
                  <a:srgbClr val="002060"/>
                </a:solidFill>
              </a:rPr>
              <a:t>. São Paulo: Brasiliense, 1985</a:t>
            </a:r>
            <a:r>
              <a:rPr lang="pt-BR" sz="1400" dirty="0" smtClean="0">
                <a:solidFill>
                  <a:srgbClr val="002060"/>
                </a:solidFill>
              </a:rPr>
              <a:t>.)</a:t>
            </a:r>
          </a:p>
          <a:p>
            <a:endParaRPr lang="pt-BR" sz="1400" dirty="0">
              <a:solidFill>
                <a:srgbClr val="002060"/>
              </a:solidFill>
            </a:endParaRPr>
          </a:p>
          <a:p>
            <a:r>
              <a:rPr lang="pt-BR" sz="2600" dirty="0">
                <a:solidFill>
                  <a:srgbClr val="002060"/>
                </a:solidFill>
              </a:rPr>
              <a:t>A origem desse traço contraditório que o poeta afirma caracterizar a sociedade mineira remete a um contexto no qual houve: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46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7693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a) a reafirmação bilateral do Tratado de Tordesilhas entra Portugal e Espanha e o crescimento da miscigenação racial no ambiente colonial.</a:t>
            </a:r>
          </a:p>
          <a:p>
            <a:r>
              <a:rPr lang="pt-BR" sz="2400" dirty="0">
                <a:solidFill>
                  <a:srgbClr val="002060"/>
                </a:solidFill>
              </a:rPr>
              <a:t>b) o rebaixamento na política de distribuição de terras na colônia e a vigência de uma concepção racionalista de planejamento das cidades.</a:t>
            </a:r>
          </a:p>
          <a:p>
            <a:r>
              <a:rPr lang="pt-BR" sz="2400" dirty="0">
                <a:solidFill>
                  <a:srgbClr val="002060"/>
                </a:solidFill>
              </a:rPr>
              <a:t>c) a diversificação das atividades produtivas na colônia e a construção de um conjunto artístico e arquitetônico que singularizou a principal região da mineração.</a:t>
            </a:r>
          </a:p>
          <a:p>
            <a:r>
              <a:rPr lang="pt-BR" sz="2400" dirty="0">
                <a:solidFill>
                  <a:srgbClr val="002060"/>
                </a:solidFill>
              </a:rPr>
              <a:t>d) o deslocamento do eixo produtivo do nordeste para as regiões centrais da colônia e o desenvolvimento de uma estética que procurava reproduzir as construções românicas europeias.</a:t>
            </a:r>
          </a:p>
          <a:p>
            <a:r>
              <a:rPr lang="pt-BR" sz="2400" dirty="0">
                <a:solidFill>
                  <a:srgbClr val="002060"/>
                </a:solidFill>
              </a:rPr>
              <a:t>e) a expansão do território colonial brasileiro e a introdução, em Minas, da arte conhecida como gótica, especialmente na decoração dos interiores das igrejas.</a:t>
            </a:r>
          </a:p>
        </p:txBody>
      </p:sp>
    </p:spTree>
    <p:extLst>
      <p:ext uri="{BB962C8B-B14F-4D97-AF65-F5344CB8AC3E}">
        <p14:creationId xmlns:p14="http://schemas.microsoft.com/office/powerpoint/2010/main" val="345441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A expansão do ouro aparentemente simples atraiu milhares de pessoas para a América Portuguesa cuja população estimada passou de 300 000 habitantes em 1690 para 2 500 000 em 1780. Metade desse aumento demográfico ocorreu na região mineradora. Considerando essas afirmações, pode-se afirmar que:</a:t>
            </a:r>
            <a:endParaRPr lang="pt-BR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1124744"/>
            <a:ext cx="92525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O denominado “ciclo do ouro” possibilitou uma espécie de atração centrípeta para o mercado interno desenvolvido pela mineração e, assim, contribuiu como fator de integração regional na América Portuguesa.</a:t>
            </a:r>
          </a:p>
          <a:p>
            <a:r>
              <a:rPr lang="pt-BR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A população atraída para a mineração também desenvolveu intensa atividade agrária de subsistência, propiciando reconhecida autossuficiência que inibiu qualquer tipo de polarização.</a:t>
            </a:r>
          </a:p>
          <a:p>
            <a:r>
              <a:rPr lang="pt-BR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O Regimento dos Superintendentes / Guardas-Mores e Oficiais Deputados para as Minas que em 1702 instituiu a Intendência das Minas mantinha rigorosa disciplina militar e constante vigilância na Estrada Real, impedindo o ingresso de emboabas e mascates nas regiões de ouro e diamantes.</a:t>
            </a:r>
          </a:p>
          <a:p>
            <a:r>
              <a:rPr lang="pt-BR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d) O denominado “ciclo do ouro” ocasionou uma espécie de atração centrífuga, pois as riquezas auríferas de Goiás e da Bahia contribuíram para financiar simultaneamente o denominado renascimento agrícola no Nordeste do Brasil no final do século XVII.</a:t>
            </a:r>
          </a:p>
          <a:p>
            <a:r>
              <a:rPr lang="pt-BR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e) A integração regional da América Portuguesa consolidou-se durante a União Ibérica (1580-1640) quando foi removida a linha de Tordesilhas, possibilitando a convergência das regiões de pecuária para o grande entreposto comercial que consagrou a região de Minas Gerais.</a:t>
            </a:r>
          </a:p>
        </p:txBody>
      </p:sp>
    </p:spTree>
    <p:extLst>
      <p:ext uri="{BB962C8B-B14F-4D97-AF65-F5344CB8AC3E}">
        <p14:creationId xmlns:p14="http://schemas.microsoft.com/office/powerpoint/2010/main" val="186475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79653"/>
            <a:ext cx="9252520" cy="697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(Fuvest) </a:t>
            </a:r>
            <a:r>
              <a:rPr lang="pt-BR" sz="2500" dirty="0">
                <a:solidFill>
                  <a:srgbClr val="002060"/>
                </a:solidFill>
              </a:rPr>
              <a:t>No século XVIII a produção do ouro provocou muitas transformações na colônia. Entre elas podemos destacar:</a:t>
            </a:r>
          </a:p>
          <a:p>
            <a:r>
              <a:rPr lang="pt-BR" sz="2500" dirty="0">
                <a:solidFill>
                  <a:srgbClr val="002060"/>
                </a:solidFill>
              </a:rPr>
              <a:t>a) a urbanização da Amazônia, o início da produção do tabaco, a introdução do trabalho livre com os imigrantes.</a:t>
            </a:r>
          </a:p>
          <a:p>
            <a:r>
              <a:rPr lang="pt-BR" sz="2500" dirty="0">
                <a:solidFill>
                  <a:srgbClr val="002060"/>
                </a:solidFill>
              </a:rPr>
              <a:t>b) a introdução do tráfico africano, a integração do índio, a desarticulação das relações com a Inglaterra.</a:t>
            </a:r>
          </a:p>
          <a:p>
            <a:r>
              <a:rPr lang="pt-BR" sz="2500" dirty="0">
                <a:solidFill>
                  <a:srgbClr val="002060"/>
                </a:solidFill>
              </a:rPr>
              <a:t>c) a industrialização de São Paulo, a produção de café no Vale do Paraíba, a expansão da criação de ovinos em Minas Gerais.</a:t>
            </a:r>
          </a:p>
          <a:p>
            <a:r>
              <a:rPr lang="pt-BR" sz="2500" dirty="0">
                <a:solidFill>
                  <a:srgbClr val="002060"/>
                </a:solidFill>
              </a:rPr>
              <a:t>d) a preservação da população indígena, a decadência da produção algodoeira, a introdução de operários europeus.</a:t>
            </a:r>
          </a:p>
          <a:p>
            <a:r>
              <a:rPr lang="pt-BR" sz="2400" dirty="0">
                <a:solidFill>
                  <a:srgbClr val="002060"/>
                </a:solidFill>
              </a:rPr>
              <a:t>e) o aumento da produção de alimentos, a integração de novas áreas por meio da pecuária e do comércio, a mudança do eixo econômico para o Sul.</a:t>
            </a:r>
          </a:p>
        </p:txBody>
      </p:sp>
    </p:spTree>
    <p:extLst>
      <p:ext uri="{BB962C8B-B14F-4D97-AF65-F5344CB8AC3E}">
        <p14:creationId xmlns:p14="http://schemas.microsoft.com/office/powerpoint/2010/main" val="332247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3501008"/>
            <a:ext cx="4519528" cy="3052018"/>
          </a:xfrm>
        </p:spPr>
      </p:pic>
      <p:sp>
        <p:nvSpPr>
          <p:cNvPr id="6147" name="Título 3"/>
          <p:cNvSpPr>
            <a:spLocks noGrp="1"/>
          </p:cNvSpPr>
          <p:nvPr>
            <p:ph type="title"/>
          </p:nvPr>
        </p:nvSpPr>
        <p:spPr>
          <a:xfrm>
            <a:off x="813923" y="60835"/>
            <a:ext cx="7914247" cy="998984"/>
          </a:xfrm>
          <a:solidFill>
            <a:schemeClr val="accent1">
              <a:lumMod val="10000"/>
            </a:schemeClr>
          </a:solidFill>
          <a:ln w="76200">
            <a:solidFill>
              <a:srgbClr val="FFC000"/>
            </a:solidFill>
          </a:ln>
          <a:effectLst/>
        </p:spPr>
        <p:txBody>
          <a:bodyPr/>
          <a:lstStyle/>
          <a:p>
            <a:pPr eaLnBrk="1" hangingPunct="1"/>
            <a:r>
              <a:rPr lang="pt-BR" altLang="pt-BR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PEPITA DE OURO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673161"/>
            <a:ext cx="4061566" cy="278017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588" y="1087114"/>
            <a:ext cx="3254919" cy="2441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7172" name="Picture 4" descr="hise18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85693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1" hangingPunct="1"/>
            <a:r>
              <a:rPr lang="en-US" altLang="pt-BR" sz="4000" dirty="0" smtClean="0">
                <a:solidFill>
                  <a:srgbClr val="FFC000"/>
                </a:solidFill>
              </a:rPr>
              <a:t>MEDIDAS METROPOLITANAS</a:t>
            </a:r>
            <a:endParaRPr lang="pt-BR" altLang="pt-BR" sz="4000" dirty="0" smtClean="0">
              <a:solidFill>
                <a:srgbClr val="FFC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BR" sz="2800" smtClean="0">
                <a:solidFill>
                  <a:srgbClr val="006600"/>
                </a:solidFill>
              </a:rPr>
              <a:t>IMPOSTO DO QUINTO</a:t>
            </a:r>
          </a:p>
          <a:p>
            <a:pPr eaLnBrk="1" hangingPunct="1"/>
            <a:r>
              <a:rPr lang="en-US" altLang="pt-BR" sz="2800" smtClean="0">
                <a:solidFill>
                  <a:srgbClr val="006600"/>
                </a:solidFill>
              </a:rPr>
              <a:t>DISTRIBUIÇÃO DE DATAS</a:t>
            </a:r>
          </a:p>
        </p:txBody>
      </p:sp>
      <p:pic>
        <p:nvPicPr>
          <p:cNvPr id="8196" name="Picture 7" descr="Imagem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557338"/>
            <a:ext cx="4756150" cy="530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8" descr="imagem8_0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00"/>
          <a:stretch>
            <a:fillRect/>
          </a:stretch>
        </p:blipFill>
        <p:spPr>
          <a:xfrm>
            <a:off x="1390650" y="3573463"/>
            <a:ext cx="2078038" cy="3284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33375"/>
            <a:ext cx="8229600" cy="1511300"/>
          </a:xfrm>
        </p:spPr>
        <p:txBody>
          <a:bodyPr/>
          <a:lstStyle/>
          <a:p>
            <a:pPr eaLnBrk="1" hangingPunct="1"/>
            <a:r>
              <a:rPr lang="en-US" altLang="pt-BR" sz="2800" b="1" dirty="0" smtClean="0">
                <a:solidFill>
                  <a:srgbClr val="FFC000"/>
                </a:solidFill>
              </a:rPr>
              <a:t>CRIAÇÃO DAS </a:t>
            </a:r>
            <a:r>
              <a:rPr lang="en-US" altLang="pt-B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CASAS DE FUNDIÇÃO </a:t>
            </a:r>
            <a:r>
              <a:rPr lang="en-US" altLang="pt-BR" sz="2800" b="1" dirty="0" smtClean="0">
                <a:solidFill>
                  <a:srgbClr val="FFC000"/>
                </a:solidFill>
              </a:rPr>
              <a:t>E PROIBIÇÃO DA CIRCULAÇÃO DO OURO EM PÓ OU PEPITAS</a:t>
            </a:r>
          </a:p>
          <a:p>
            <a:pPr eaLnBrk="1" hangingPunct="1"/>
            <a:endParaRPr lang="pt-BR" altLang="pt-BR" sz="2800" b="1" dirty="0" smtClean="0">
              <a:solidFill>
                <a:srgbClr val="FFC000"/>
              </a:solidFill>
            </a:endParaRPr>
          </a:p>
        </p:txBody>
      </p:sp>
      <p:pic>
        <p:nvPicPr>
          <p:cNvPr id="9220" name="Picture 4" descr="Imagem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957388"/>
            <a:ext cx="5148262" cy="4900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9" descr="linguetas%20de%20ouro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1989138"/>
            <a:ext cx="3168650" cy="3141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584175"/>
          </a:xfrm>
          <a:solidFill>
            <a:schemeClr val="accent4"/>
          </a:solidFill>
          <a:ln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pt-BR" altLang="pt-BR" sz="5400" b="1" dirty="0" smtClean="0">
                <a:ln>
                  <a:solidFill>
                    <a:srgbClr val="0070C0"/>
                  </a:solidFill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Barras de </a:t>
            </a:r>
            <a:r>
              <a:rPr lang="pt-BR" altLang="pt-BR" sz="5400" b="1" i="1" dirty="0" smtClean="0">
                <a:ln>
                  <a:solidFill>
                    <a:srgbClr val="0070C0"/>
                  </a:solidFill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ouro </a:t>
            </a:r>
            <a:r>
              <a:rPr lang="pt-BR" altLang="pt-BR" sz="5400" b="1" i="1" dirty="0" err="1" smtClean="0">
                <a:ln>
                  <a:solidFill>
                    <a:srgbClr val="0070C0"/>
                  </a:solidFill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quintado</a:t>
            </a:r>
            <a:endParaRPr lang="pt-BR" altLang="pt-BR" sz="5400" b="1" dirty="0" smtClean="0">
              <a:ln>
                <a:solidFill>
                  <a:srgbClr val="0070C0"/>
                </a:solidFill>
              </a:ln>
              <a:solidFill>
                <a:srgbClr val="FFC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43" name="Espaço Reservado para Conteúdo 6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" y="1916113"/>
            <a:ext cx="4754563" cy="4713287"/>
          </a:xfrm>
        </p:spPr>
      </p:pic>
      <p:pic>
        <p:nvPicPr>
          <p:cNvPr id="10244" name="Espaço Reservado para Conteúdo 7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7" y="2895601"/>
            <a:ext cx="4009777" cy="208502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772816"/>
            <a:ext cx="7561337" cy="4968092"/>
          </a:xfrm>
        </p:spPr>
      </p:pic>
      <p:sp>
        <p:nvSpPr>
          <p:cNvPr id="11267" name="Título 2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57150">
            <a:solidFill>
              <a:srgbClr val="FFCC00"/>
            </a:solidFill>
          </a:ln>
        </p:spPr>
        <p:txBody>
          <a:bodyPr/>
          <a:lstStyle/>
          <a:p>
            <a:pPr eaLnBrk="1" hangingPunct="1"/>
            <a:r>
              <a:rPr lang="pt-BR" altLang="pt-BR" sz="3600" b="1" dirty="0" smtClean="0"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Forno e balança de antiga casa de fundição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2672</TotalTime>
  <Words>1001</Words>
  <Application>Microsoft Office PowerPoint</Application>
  <PresentationFormat>Apresentação na tela (4:3)</PresentationFormat>
  <Paragraphs>77</Paragraphs>
  <Slides>33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33</vt:i4>
      </vt:variant>
    </vt:vector>
  </HeadingPairs>
  <TitlesOfParts>
    <vt:vector size="35" baseType="lpstr">
      <vt:lpstr>Design padrão</vt:lpstr>
      <vt:lpstr>1_Design padrão</vt:lpstr>
      <vt:lpstr>PERÍODO DA MINERAÇÃO (SÉC. XVIII)</vt:lpstr>
      <vt:lpstr>INTRODUÇÃO</vt:lpstr>
      <vt:lpstr>TIPOS</vt:lpstr>
      <vt:lpstr>PEPITA DE OURO</vt:lpstr>
      <vt:lpstr>Apresentação do PowerPoint</vt:lpstr>
      <vt:lpstr>MEDIDAS METROPOLITANAS</vt:lpstr>
      <vt:lpstr>Apresentação do PowerPoint</vt:lpstr>
      <vt:lpstr>Barras de ouro quintado</vt:lpstr>
      <vt:lpstr>Forno e balança de antiga casa de fundição</vt:lpstr>
      <vt:lpstr>Santos do pau oco</vt:lpstr>
      <vt:lpstr>Apresentação do PowerPoint</vt:lpstr>
      <vt:lpstr>Apresentação do PowerPoint</vt:lpstr>
      <vt:lpstr>Apresentação do PowerPoint</vt:lpstr>
      <vt:lpstr>Exploração de Diamantes</vt:lpstr>
      <vt:lpstr>REFORMAS POMBALINAS</vt:lpstr>
      <vt:lpstr>Apresentação do PowerPoint</vt:lpstr>
      <vt:lpstr>Apresentação do PowerPoint</vt:lpstr>
      <vt:lpstr>TRANSFORMAÇÕES SÓCIO-ECONÔMICAS</vt:lpstr>
      <vt:lpstr>Apresentação do PowerPoint</vt:lpstr>
      <vt:lpstr>Apresentação do PowerPoint</vt:lpstr>
      <vt:lpstr>CONSEQUÊNCIAS</vt:lpstr>
      <vt:lpstr>Evolução do mapa do Brasil após a mineração</vt:lpstr>
      <vt:lpstr>O Declínio da Produção Aurífera</vt:lpstr>
      <vt:lpstr>Apresentação do PowerPoint</vt:lpstr>
      <vt:lpstr>AINDA TEM OURO? </vt:lpstr>
      <vt:lpstr>CULTURA: DESENVOLVIMENTO DO BARROCO</vt:lpstr>
      <vt:lpstr>“O12 Profetas” – Esculturas de Aleijadinho no Santuário do Bom Jesus de Matosinhos – Congonhas – MG</vt:lpstr>
      <vt:lpstr>Detalhes de “Os Doze Profetas”</vt:lpstr>
      <vt:lpstr>Pinturas de Mestre Ataíde – Assunção da Virgem – Igreja de São Francisco – Ouro Preto – MG</vt:lpstr>
      <vt:lpstr>CAIU NO VESTIBULAR</vt:lpstr>
      <vt:lpstr>Apresentação do PowerPoint</vt:lpstr>
      <vt:lpstr>Apresentação do PowerPoint</vt:lpstr>
      <vt:lpstr>Apresentação do PowerPoint</vt:lpstr>
    </vt:vector>
  </TitlesOfParts>
  <Company>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PERÍODO DA MINERAÇÃO (SÉC. XVIII)</dc:title>
  <cp:lastModifiedBy>user</cp:lastModifiedBy>
  <cp:revision>42</cp:revision>
  <dcterms:created xsi:type="dcterms:W3CDTF">2007-04-16T22:34:46Z</dcterms:created>
  <dcterms:modified xsi:type="dcterms:W3CDTF">2020-01-26T15:10:46Z</dcterms:modified>
</cp:coreProperties>
</file>